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6" r:id="rId2"/>
    <p:sldId id="258" r:id="rId3"/>
  </p:sldIdLst>
  <p:sldSz cx="5486400" cy="3657600"/>
  <p:notesSz cx="9144000" cy="6858000"/>
  <p:defaultTextStyle>
    <a:defPPr>
      <a:defRPr lang="en-US"/>
    </a:defPPr>
    <a:lvl1pPr marL="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26124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522488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783732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044976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306220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1567464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1828709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089953" algn="l" defTabSz="522488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01" d="100"/>
          <a:sy n="201" d="100"/>
        </p:scale>
        <p:origin x="-1176" y="-104"/>
      </p:cViewPr>
      <p:guideLst>
        <p:guide orient="horz" pos="1152"/>
        <p:guide pos="172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20" y="121921"/>
            <a:ext cx="4663440" cy="24383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5000" spc="-46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20" y="2560320"/>
            <a:ext cx="4114800" cy="487680"/>
          </a:xfrm>
        </p:spPr>
        <p:txBody>
          <a:bodyPr/>
          <a:lstStyle>
            <a:lvl1pPr marL="0" indent="0" algn="l">
              <a:buNone/>
              <a:defRPr b="0" cap="all" spc="69" baseline="0">
                <a:solidFill>
                  <a:schemeClr val="tx2"/>
                </a:solidFill>
                <a:latin typeface="+mj-lt"/>
              </a:defRPr>
            </a:lvl1pPr>
            <a:lvl2pPr marL="261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22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837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449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67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899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January 27,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400674" y="2584704"/>
            <a:ext cx="85726" cy="10728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400674" y="0"/>
            <a:ext cx="85726" cy="25847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January 27,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977640" y="146474"/>
            <a:ext cx="1234440" cy="31208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74320" y="146474"/>
            <a:ext cx="3611880" cy="31208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January 27,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January 27, 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20" y="772160"/>
            <a:ext cx="4663440" cy="230462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5000" b="0" cap="all" spc="-46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121921"/>
            <a:ext cx="4663440" cy="568960"/>
          </a:xfrm>
        </p:spPr>
        <p:txBody>
          <a:bodyPr anchor="b"/>
          <a:lstStyle>
            <a:lvl1pPr marL="0" indent="0">
              <a:buNone/>
              <a:defRPr sz="1100" b="0" cap="all" spc="69" baseline="0">
                <a:solidFill>
                  <a:schemeClr val="tx2"/>
                </a:solidFill>
                <a:latin typeface="+mj-lt"/>
              </a:defRPr>
            </a:lvl1pPr>
            <a:lvl2pPr marL="261244" indent="0">
              <a:buNone/>
              <a:defRPr sz="1000">
                <a:solidFill>
                  <a:schemeClr val="tx1">
                    <a:tint val="75000"/>
                  </a:schemeClr>
                </a:solidFill>
              </a:defRPr>
            </a:lvl2pPr>
            <a:lvl3pPr marL="52248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83732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4pPr>
            <a:lvl5pPr marL="1044976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5pPr>
            <a:lvl6pPr marL="1306220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6pPr>
            <a:lvl7pPr marL="156746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7pPr>
            <a:lvl8pPr marL="1828709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8pPr>
            <a:lvl9pPr marL="2089953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January 27, 2017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78408" y="839894"/>
            <a:ext cx="1975104" cy="241384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54096" y="839894"/>
            <a:ext cx="1975104" cy="2413847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January 27,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6579" y="838810"/>
            <a:ext cx="1975104" cy="341206"/>
          </a:xfrm>
        </p:spPr>
        <p:txBody>
          <a:bodyPr anchor="b">
            <a:noAutofit/>
          </a:bodyPr>
          <a:lstStyle>
            <a:lvl1pPr marL="0" indent="0">
              <a:buNone/>
              <a:defRPr sz="1000" b="0" cap="all" spc="57" baseline="0">
                <a:solidFill>
                  <a:schemeClr val="tx1"/>
                </a:solidFill>
                <a:latin typeface="+mj-lt"/>
              </a:defRPr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6579" y="1204995"/>
            <a:ext cx="1975104" cy="2048256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55925" y="838810"/>
            <a:ext cx="1975104" cy="341206"/>
          </a:xfrm>
        </p:spPr>
        <p:txBody>
          <a:bodyPr anchor="b">
            <a:noAutofit/>
          </a:bodyPr>
          <a:lstStyle>
            <a:lvl1pPr marL="0" indent="0">
              <a:buNone/>
              <a:defRPr lang="en-US" sz="1000" b="0" kern="1200" cap="all" spc="57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261244" indent="0">
              <a:buNone/>
              <a:defRPr sz="1100" b="1"/>
            </a:lvl2pPr>
            <a:lvl3pPr marL="522488" indent="0">
              <a:buNone/>
              <a:defRPr sz="1000" b="1"/>
            </a:lvl3pPr>
            <a:lvl4pPr marL="783732" indent="0">
              <a:buNone/>
              <a:defRPr sz="900" b="1"/>
            </a:lvl4pPr>
            <a:lvl5pPr marL="1044976" indent="0">
              <a:buNone/>
              <a:defRPr sz="900" b="1"/>
            </a:lvl5pPr>
            <a:lvl6pPr marL="1306220" indent="0">
              <a:buNone/>
              <a:defRPr sz="900" b="1"/>
            </a:lvl6pPr>
            <a:lvl7pPr marL="1567464" indent="0">
              <a:buNone/>
              <a:defRPr sz="900" b="1"/>
            </a:lvl7pPr>
            <a:lvl8pPr marL="1828709" indent="0">
              <a:buNone/>
              <a:defRPr sz="900" b="1"/>
            </a:lvl8pPr>
            <a:lvl9pPr marL="2089953" indent="0">
              <a:buNone/>
              <a:defRPr sz="900" b="1"/>
            </a:lvl9pPr>
          </a:lstStyle>
          <a:p>
            <a:pPr marL="0" lvl="0" indent="0" algn="l" defTabSz="522488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55925" y="1204995"/>
            <a:ext cx="1975104" cy="2048256"/>
          </a:xfrm>
        </p:spPr>
        <p:txBody>
          <a:bodyPr/>
          <a:lstStyle>
            <a:lvl1pPr>
              <a:defRPr sz="1400"/>
            </a:lvl1pPr>
            <a:lvl2pPr>
              <a:defRPr sz="11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January 27, 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January 27, 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January 27, 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5030" y="853440"/>
            <a:ext cx="3067050" cy="2389632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" y="853440"/>
            <a:ext cx="1804988" cy="238963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January 27,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400674" y="2584704"/>
            <a:ext cx="85726" cy="107289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5400526" cy="2584704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1800"/>
            </a:lvl1pPr>
            <a:lvl2pPr marL="261244" indent="0">
              <a:buNone/>
              <a:defRPr sz="1600"/>
            </a:lvl2pPr>
            <a:lvl3pPr marL="522488" indent="0">
              <a:buNone/>
              <a:defRPr sz="1400"/>
            </a:lvl3pPr>
            <a:lvl4pPr marL="783732" indent="0">
              <a:buNone/>
              <a:defRPr sz="1100"/>
            </a:lvl4pPr>
            <a:lvl5pPr marL="1044976" indent="0">
              <a:buNone/>
              <a:defRPr sz="1100"/>
            </a:lvl5pPr>
            <a:lvl6pPr marL="1306220" indent="0">
              <a:buNone/>
              <a:defRPr sz="1100"/>
            </a:lvl6pPr>
            <a:lvl7pPr marL="1567464" indent="0">
              <a:buNone/>
              <a:defRPr sz="1100"/>
            </a:lvl7pPr>
            <a:lvl8pPr marL="1828709" indent="0">
              <a:buNone/>
              <a:defRPr sz="1100"/>
            </a:lvl8pPr>
            <a:lvl9pPr marL="2089953" indent="0">
              <a:buNone/>
              <a:defRPr sz="11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" y="3048000"/>
            <a:ext cx="4892040" cy="243840"/>
          </a:xfrm>
        </p:spPr>
        <p:txBody>
          <a:bodyPr/>
          <a:lstStyle>
            <a:lvl1pPr marL="0" indent="0">
              <a:buNone/>
              <a:defRPr sz="900"/>
            </a:lvl1pPr>
            <a:lvl2pPr marL="261244" indent="0">
              <a:buNone/>
              <a:defRPr sz="700"/>
            </a:lvl2pPr>
            <a:lvl3pPr marL="522488" indent="0">
              <a:buNone/>
              <a:defRPr sz="600"/>
            </a:lvl3pPr>
            <a:lvl4pPr marL="783732" indent="0">
              <a:buNone/>
              <a:defRPr sz="500"/>
            </a:lvl4pPr>
            <a:lvl5pPr marL="1044976" indent="0">
              <a:buNone/>
              <a:defRPr sz="500"/>
            </a:lvl5pPr>
            <a:lvl6pPr marL="1306220" indent="0">
              <a:buNone/>
              <a:defRPr sz="500"/>
            </a:lvl6pPr>
            <a:lvl7pPr marL="1567464" indent="0">
              <a:buNone/>
              <a:defRPr sz="500"/>
            </a:lvl7pPr>
            <a:lvl8pPr marL="1828709" indent="0">
              <a:buNone/>
              <a:defRPr sz="500"/>
            </a:lvl8pPr>
            <a:lvl9pPr marL="2089953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January 27, 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74320" y="2641600"/>
            <a:ext cx="4892040" cy="406400"/>
          </a:xfrm>
        </p:spPr>
        <p:txBody>
          <a:bodyPr anchor="t">
            <a:normAutofit/>
          </a:bodyPr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400674" y="0"/>
            <a:ext cx="85726" cy="258470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74320" y="81450"/>
            <a:ext cx="3474720" cy="731520"/>
          </a:xfrm>
          <a:prstGeom prst="rect">
            <a:avLst/>
          </a:prstGeom>
        </p:spPr>
        <p:txBody>
          <a:bodyPr vert="horz" lIns="52249" tIns="26124" rIns="52249" bIns="26124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934720"/>
            <a:ext cx="4572000" cy="2332567"/>
          </a:xfrm>
          <a:prstGeom prst="rect">
            <a:avLst/>
          </a:prstGeom>
        </p:spPr>
        <p:txBody>
          <a:bodyPr vert="horz" lIns="52249" tIns="26124" rIns="52249" bIns="2612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3291841"/>
            <a:ext cx="2057400" cy="162560"/>
          </a:xfrm>
          <a:prstGeom prst="rect">
            <a:avLst/>
          </a:prstGeom>
        </p:spPr>
        <p:txBody>
          <a:bodyPr vert="horz" lIns="52249" tIns="26124" rIns="52249" bIns="0" rtlCol="0" anchor="b"/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January 27, 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" y="3462867"/>
            <a:ext cx="2057400" cy="151384"/>
          </a:xfrm>
          <a:prstGeom prst="rect">
            <a:avLst/>
          </a:prstGeom>
        </p:spPr>
        <p:txBody>
          <a:bodyPr vert="horz" lIns="52249" tIns="26124" rIns="52249" bIns="26124" rtlCol="0" anchor="t"/>
          <a:lstStyle>
            <a:lvl1pPr algn="l">
              <a:defRPr sz="6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4980284" y="3126761"/>
            <a:ext cx="701718" cy="219075"/>
          </a:xfrm>
          <a:prstGeom prst="rect">
            <a:avLst/>
          </a:prstGeom>
        </p:spPr>
        <p:txBody>
          <a:bodyPr vert="horz" lIns="52249" tIns="26124" rIns="52249" bIns="26124" rtlCol="0" anchor="ctr"/>
          <a:lstStyle>
            <a:lvl1pPr algn="l">
              <a:defRPr sz="14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400674" y="0"/>
            <a:ext cx="85726" cy="73152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400674" y="731520"/>
            <a:ext cx="85726" cy="292608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2249" tIns="26124" rIns="52249" bIns="26124"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522488" rtl="0" eaLnBrk="1" latinLnBrk="0" hangingPunct="1">
        <a:spcBef>
          <a:spcPct val="0"/>
        </a:spcBef>
        <a:buNone/>
        <a:defRPr sz="2100" kern="1200" cap="all" spc="-34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522488" rtl="0" eaLnBrk="1" latinLnBrk="0" hangingPunct="1">
        <a:spcBef>
          <a:spcPct val="20000"/>
        </a:spcBef>
        <a:spcAft>
          <a:spcPts val="343"/>
        </a:spcAft>
        <a:buFont typeface="Arial" pitchFamily="34" charset="0"/>
        <a:buNone/>
        <a:defRPr sz="11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261244" indent="-104498" algn="l" defTabSz="522488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653110" indent="-130622" algn="l" defTabSz="522488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914354" indent="-130622" algn="l" defTabSz="522488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75598" indent="-130622" algn="l" defTabSz="522488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436842" indent="-130622" algn="l" defTabSz="522488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698087" indent="-130622" algn="l" defTabSz="522488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959331" indent="-130622" algn="l" defTabSz="522488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2220575" indent="-130622" algn="l" defTabSz="522488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6124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22488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83732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44976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06220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67464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709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89953" algn="l" defTabSz="522488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3948" y="82151"/>
            <a:ext cx="3474720" cy="3654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Voiceover (MAC)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99159" y="479499"/>
            <a:ext cx="2515594" cy="16799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Rotor</a:t>
            </a:r>
          </a:p>
          <a:p>
            <a:r>
              <a:rPr lang="en-US" sz="900" i="1" dirty="0" smtClean="0"/>
              <a:t>The rotor </a:t>
            </a:r>
            <a:r>
              <a:rPr lang="en-US" sz="900" i="1" dirty="0"/>
              <a:t>used to navigate </a:t>
            </a:r>
            <a:r>
              <a:rPr lang="en-US" sz="900" i="1" dirty="0" smtClean="0"/>
              <a:t>via </a:t>
            </a:r>
            <a:r>
              <a:rPr lang="en-US" sz="900" i="1" dirty="0"/>
              <a:t>HTML elements such as forms, headings, and </a:t>
            </a:r>
            <a:r>
              <a:rPr lang="en-US" sz="900" i="1" dirty="0" smtClean="0"/>
              <a:t>links.</a:t>
            </a:r>
            <a:endParaRPr lang="en-US" sz="900" b="1" dirty="0" smtClean="0"/>
          </a:p>
          <a:p>
            <a:endParaRPr lang="en-US" b="1" dirty="0"/>
          </a:p>
          <a:p>
            <a:pPr>
              <a:lnSpc>
                <a:spcPct val="150000"/>
              </a:lnSpc>
            </a:pPr>
            <a:r>
              <a:rPr lang="en-US" b="1" dirty="0" smtClean="0"/>
              <a:t>CTRL+OPT+U 	</a:t>
            </a:r>
            <a:r>
              <a:rPr lang="en-US" dirty="0" smtClean="0"/>
              <a:t>Open rotor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ESC		</a:t>
            </a:r>
            <a:r>
              <a:rPr lang="en-US" dirty="0" smtClean="0"/>
              <a:t>Close rotor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Left/Right Arrow</a:t>
            </a:r>
            <a:r>
              <a:rPr lang="en-US" dirty="0" smtClean="0"/>
              <a:t>	Change window</a:t>
            </a:r>
          </a:p>
          <a:p>
            <a:pPr>
              <a:lnSpc>
                <a:spcPct val="150000"/>
              </a:lnSpc>
            </a:pPr>
            <a:endParaRPr lang="en-US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3948" y="479499"/>
            <a:ext cx="2751515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Shortcuts</a:t>
            </a:r>
          </a:p>
          <a:p>
            <a:r>
              <a:rPr lang="en-US" sz="900" i="1" dirty="0"/>
              <a:t>Shortcuts are used in the browser to navigate around a particular page</a:t>
            </a:r>
            <a:r>
              <a:rPr lang="en-US" sz="900" i="1" dirty="0" smtClean="0"/>
              <a:t>.</a:t>
            </a:r>
            <a:endParaRPr lang="en-US" sz="900" b="1" dirty="0" smtClean="0"/>
          </a:p>
          <a:p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CMD + F5	</a:t>
            </a:r>
            <a:r>
              <a:rPr lang="en-US" dirty="0" smtClean="0"/>
              <a:t>Start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CTRL + OPTION	</a:t>
            </a:r>
            <a:r>
              <a:rPr lang="en-US" dirty="0" smtClean="0"/>
              <a:t>VO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VO + A		</a:t>
            </a:r>
            <a:r>
              <a:rPr lang="en-US" dirty="0" smtClean="0"/>
              <a:t>Start Reading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CTRL		</a:t>
            </a:r>
            <a:r>
              <a:rPr lang="en-US" dirty="0" smtClean="0"/>
              <a:t>Stop Reading</a:t>
            </a:r>
          </a:p>
          <a:p>
            <a:pPr>
              <a:lnSpc>
                <a:spcPct val="150000"/>
              </a:lnSpc>
            </a:pPr>
            <a:r>
              <a:rPr lang="en-US" b="1" dirty="0"/>
              <a:t>V</a:t>
            </a:r>
            <a:r>
              <a:rPr lang="en-US" b="1" dirty="0" smtClean="0"/>
              <a:t>O + CMD + L	</a:t>
            </a:r>
            <a:r>
              <a:rPr lang="en-US" dirty="0" smtClean="0"/>
              <a:t>Next Link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VO + CMD + H	</a:t>
            </a:r>
            <a:r>
              <a:rPr lang="en-US" dirty="0" smtClean="0"/>
              <a:t>Next Heading</a:t>
            </a:r>
            <a:endParaRPr lang="en-US" dirty="0"/>
          </a:p>
          <a:p>
            <a:endParaRPr lang="en-US" sz="1100" b="1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2620796" y="620749"/>
            <a:ext cx="0" cy="23402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70145" y="3328096"/>
            <a:ext cx="24635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Screen Reader Hotkeys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029013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92901" y="86504"/>
            <a:ext cx="3474720" cy="36540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JAWS (Windows)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813284" y="483852"/>
            <a:ext cx="2463559" cy="1756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Commands</a:t>
            </a:r>
          </a:p>
          <a:p>
            <a:r>
              <a:rPr lang="en-US" sz="900" i="1" dirty="0" smtClean="0"/>
              <a:t>Commands are used to navigate via HTML elements such as forms, headings, and links.</a:t>
            </a:r>
          </a:p>
          <a:p>
            <a:endParaRPr lang="en-US" b="1" dirty="0" smtClean="0"/>
          </a:p>
          <a:p>
            <a:endParaRPr lang="en-US" sz="700" b="1" dirty="0"/>
          </a:p>
          <a:p>
            <a:r>
              <a:rPr lang="en-US" b="1" dirty="0" smtClean="0"/>
              <a:t>INS + F5		</a:t>
            </a:r>
            <a:r>
              <a:rPr lang="en-US" dirty="0"/>
              <a:t>F</a:t>
            </a:r>
            <a:r>
              <a:rPr lang="en-US" dirty="0" smtClean="0"/>
              <a:t>orm Elements</a:t>
            </a:r>
          </a:p>
          <a:p>
            <a:pPr>
              <a:lnSpc>
                <a:spcPct val="150000"/>
              </a:lnSpc>
            </a:pPr>
            <a:r>
              <a:rPr lang="en-US" b="1" dirty="0"/>
              <a:t>INS + </a:t>
            </a:r>
            <a:r>
              <a:rPr lang="en-US" b="1" dirty="0" smtClean="0"/>
              <a:t>F6</a:t>
            </a:r>
            <a:r>
              <a:rPr lang="en-US" b="1" dirty="0"/>
              <a:t>		</a:t>
            </a:r>
            <a:r>
              <a:rPr lang="en-US" dirty="0" smtClean="0"/>
              <a:t>Headings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INS </a:t>
            </a:r>
            <a:r>
              <a:rPr lang="en-US" b="1" dirty="0"/>
              <a:t>+ </a:t>
            </a:r>
            <a:r>
              <a:rPr lang="en-US" b="1" dirty="0" smtClean="0"/>
              <a:t>F7	</a:t>
            </a:r>
            <a:r>
              <a:rPr lang="en-US" b="1" dirty="0"/>
              <a:t>	</a:t>
            </a:r>
            <a:r>
              <a:rPr lang="en-US" dirty="0" smtClean="0"/>
              <a:t>List of Links</a:t>
            </a:r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 smtClean="0"/>
              <a:t>CTRL + Home</a:t>
            </a:r>
            <a:r>
              <a:rPr lang="en-US" b="1" dirty="0"/>
              <a:t>	</a:t>
            </a:r>
            <a:r>
              <a:rPr lang="en-US" dirty="0" smtClean="0"/>
              <a:t>Top of Page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4204" y="488205"/>
            <a:ext cx="2805941" cy="2396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Shortcuts</a:t>
            </a:r>
          </a:p>
          <a:p>
            <a:r>
              <a:rPr lang="en-US" sz="900" i="1" dirty="0" smtClean="0"/>
              <a:t>Shortcuts are used in the browser to navigate around a particular page.</a:t>
            </a:r>
          </a:p>
          <a:p>
            <a:r>
              <a:rPr lang="en-US" sz="900" i="1" dirty="0" smtClean="0"/>
              <a:t> </a:t>
            </a:r>
          </a:p>
          <a:p>
            <a:pPr>
              <a:lnSpc>
                <a:spcPct val="50000"/>
              </a:lnSpc>
            </a:pPr>
            <a:endParaRPr lang="en-US" sz="700" b="1" dirty="0" smtClean="0"/>
          </a:p>
          <a:p>
            <a:pPr>
              <a:lnSpc>
                <a:spcPct val="150000"/>
              </a:lnSpc>
            </a:pPr>
            <a:r>
              <a:rPr lang="en-US" b="1" dirty="0" smtClean="0"/>
              <a:t>INS + Down Arrow   </a:t>
            </a:r>
            <a:r>
              <a:rPr lang="en-US" dirty="0" smtClean="0"/>
              <a:t>Read All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Page Up/Down	    </a:t>
            </a:r>
            <a:r>
              <a:rPr lang="en-US" dirty="0" smtClean="0"/>
              <a:t>^/v Voice Rate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CTRL		    </a:t>
            </a:r>
            <a:r>
              <a:rPr lang="en-US" dirty="0" smtClean="0"/>
              <a:t>Start Reading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H		    </a:t>
            </a:r>
            <a:r>
              <a:rPr lang="en-US" dirty="0" smtClean="0"/>
              <a:t>Headings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Q		    </a:t>
            </a:r>
            <a:r>
              <a:rPr lang="en-US" dirty="0" smtClean="0"/>
              <a:t>Main Content</a:t>
            </a:r>
          </a:p>
          <a:p>
            <a:pPr>
              <a:lnSpc>
                <a:spcPct val="150000"/>
              </a:lnSpc>
            </a:pPr>
            <a:r>
              <a:rPr lang="en-US" b="1" dirty="0" smtClean="0"/>
              <a:t>N		    </a:t>
            </a:r>
            <a:r>
              <a:rPr lang="en-US" dirty="0" smtClean="0"/>
              <a:t>Skip to non-link text</a:t>
            </a:r>
            <a:endParaRPr lang="en-US" dirty="0"/>
          </a:p>
          <a:p>
            <a:endParaRPr lang="en-US" sz="11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639749" y="625102"/>
            <a:ext cx="0" cy="234029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70145" y="3328096"/>
            <a:ext cx="246355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 smtClean="0"/>
              <a:t>Screen Reader Hotkeys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088951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100</Words>
  <Application>Microsoft Macintosh PowerPoint</Application>
  <PresentationFormat>Custom</PresentationFormat>
  <Paragraphs>37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Essential</vt:lpstr>
      <vt:lpstr>Voiceover (MAC)</vt:lpstr>
      <vt:lpstr>JAWS (Windows)</vt:lpstr>
    </vt:vector>
  </TitlesOfParts>
  <Company>Harvard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Voiceover</dc:title>
  <dc:creator>Leah Yoffe</dc:creator>
  <cp:lastModifiedBy>Amy Deschenes</cp:lastModifiedBy>
  <cp:revision>7</cp:revision>
  <dcterms:created xsi:type="dcterms:W3CDTF">2016-05-24T18:36:24Z</dcterms:created>
  <dcterms:modified xsi:type="dcterms:W3CDTF">2017-01-27T15:43:57Z</dcterms:modified>
</cp:coreProperties>
</file>