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</p:sldIdLst>
  <p:sldSz cx="5486400" cy="3657600"/>
  <p:notesSz cx="9144000" cy="6858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1" d="100"/>
          <a:sy n="201" d="100"/>
        </p:scale>
        <p:origin x="-1176" y="-104"/>
      </p:cViewPr>
      <p:guideLst>
        <p:guide orient="horz" pos="1152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21921"/>
            <a:ext cx="4663440" cy="2438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 spc="-46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560320"/>
            <a:ext cx="4114800" cy="487680"/>
          </a:xfrm>
        </p:spPr>
        <p:txBody>
          <a:bodyPr/>
          <a:lstStyle>
            <a:lvl1pPr marL="0" indent="0" algn="l">
              <a:buNone/>
              <a:defRPr b="0" cap="all" spc="69" baseline="0">
                <a:solidFill>
                  <a:schemeClr val="tx2"/>
                </a:solidFill>
                <a:latin typeface="+mj-lt"/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00674" y="2584704"/>
            <a:ext cx="85726" cy="10728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00674" y="0"/>
            <a:ext cx="85726" cy="25847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146474"/>
            <a:ext cx="1234440" cy="3120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146474"/>
            <a:ext cx="3611880" cy="3120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772160"/>
            <a:ext cx="4663440" cy="230462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5000" b="0" cap="all" spc="-46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21921"/>
            <a:ext cx="4663440" cy="568960"/>
          </a:xfrm>
        </p:spPr>
        <p:txBody>
          <a:bodyPr anchor="b"/>
          <a:lstStyle>
            <a:lvl1pPr marL="0" indent="0">
              <a:buNone/>
              <a:defRPr sz="1100" b="0" cap="all" spc="69" baseline="0">
                <a:solidFill>
                  <a:schemeClr val="tx2"/>
                </a:solidFill>
                <a:latin typeface="+mj-lt"/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8408" y="839894"/>
            <a:ext cx="1975104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54096" y="839894"/>
            <a:ext cx="1975104" cy="241384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6579" y="838810"/>
            <a:ext cx="1975104" cy="341206"/>
          </a:xfrm>
        </p:spPr>
        <p:txBody>
          <a:bodyPr anchor="b">
            <a:noAutofit/>
          </a:bodyPr>
          <a:lstStyle>
            <a:lvl1pPr marL="0" indent="0">
              <a:buNone/>
              <a:defRPr sz="1000" b="0" cap="all" spc="57" baseline="0">
                <a:solidFill>
                  <a:schemeClr val="tx1"/>
                </a:solidFill>
                <a:latin typeface="+mj-lt"/>
              </a:defRPr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6579" y="1204995"/>
            <a:ext cx="1975104" cy="2048256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55925" y="838810"/>
            <a:ext cx="1975104" cy="341206"/>
          </a:xfrm>
        </p:spPr>
        <p:txBody>
          <a:bodyPr anchor="b">
            <a:noAutofit/>
          </a:bodyPr>
          <a:lstStyle>
            <a:lvl1pPr marL="0" indent="0">
              <a:buNone/>
              <a:defRPr lang="en-US" sz="1000" b="0" kern="1200" cap="all" spc="57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marL="0" lvl="0" indent="0" algn="l" defTabSz="522488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55925" y="1204995"/>
            <a:ext cx="1975104" cy="2048256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853440"/>
            <a:ext cx="3067050" cy="238963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853440"/>
            <a:ext cx="1804988" cy="238963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00674" y="2584704"/>
            <a:ext cx="85726" cy="10728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400526" cy="258470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3048000"/>
            <a:ext cx="4892040" cy="243840"/>
          </a:xfrm>
        </p:spPr>
        <p:txBody>
          <a:bodyPr/>
          <a:lstStyle>
            <a:lvl1pPr marL="0" indent="0">
              <a:buNone/>
              <a:defRPr sz="9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4320" y="2641600"/>
            <a:ext cx="4892040" cy="406400"/>
          </a:xfrm>
        </p:spPr>
        <p:txBody>
          <a:bodyPr anchor="t">
            <a:normAutofit/>
          </a:bodyPr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00674" y="0"/>
            <a:ext cx="85726" cy="25847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81450"/>
            <a:ext cx="3474720" cy="731520"/>
          </a:xfrm>
          <a:prstGeom prst="rect">
            <a:avLst/>
          </a:prstGeom>
        </p:spPr>
        <p:txBody>
          <a:bodyPr vert="horz" lIns="52249" tIns="26124" rIns="52249" bIns="26124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934720"/>
            <a:ext cx="4572000" cy="2332567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3291841"/>
            <a:ext cx="2057400" cy="162560"/>
          </a:xfrm>
          <a:prstGeom prst="rect">
            <a:avLst/>
          </a:prstGeom>
        </p:spPr>
        <p:txBody>
          <a:bodyPr vert="horz" lIns="52249" tIns="26124" rIns="52249" bIns="0" rtlCol="0" anchor="b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" y="3462867"/>
            <a:ext cx="2057400" cy="151384"/>
          </a:xfrm>
          <a:prstGeom prst="rect">
            <a:avLst/>
          </a:prstGeom>
        </p:spPr>
        <p:txBody>
          <a:bodyPr vert="horz" lIns="52249" tIns="26124" rIns="52249" bIns="26124" rtlCol="0" anchor="t"/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4980284" y="3126761"/>
            <a:ext cx="701718" cy="219075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1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00674" y="0"/>
            <a:ext cx="85726" cy="731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00674" y="731520"/>
            <a:ext cx="85726" cy="2926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2249" tIns="26124" rIns="52249" bIns="26124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522488" rtl="0" eaLnBrk="1" latinLnBrk="0" hangingPunct="1">
        <a:spcBef>
          <a:spcPct val="0"/>
        </a:spcBef>
        <a:buNone/>
        <a:defRPr sz="2100" kern="1200" cap="all" spc="-34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522488" rtl="0" eaLnBrk="1" latinLnBrk="0" hangingPunct="1">
        <a:spcBef>
          <a:spcPct val="20000"/>
        </a:spcBef>
        <a:spcAft>
          <a:spcPts val="343"/>
        </a:spcAft>
        <a:buFont typeface="Arial" pitchFamily="34" charset="0"/>
        <a:buNone/>
        <a:defRPr sz="1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indent="-104498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948" y="82151"/>
            <a:ext cx="3474720" cy="3654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Voiceover (MAC)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99159" y="479499"/>
            <a:ext cx="2515594" cy="1679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Rotor</a:t>
            </a:r>
          </a:p>
          <a:p>
            <a:r>
              <a:rPr lang="en-US" sz="900" i="1" dirty="0" smtClean="0"/>
              <a:t>The rotor </a:t>
            </a:r>
            <a:r>
              <a:rPr lang="en-US" sz="900" i="1" dirty="0"/>
              <a:t>used to navigate </a:t>
            </a:r>
            <a:r>
              <a:rPr lang="en-US" sz="900" i="1" dirty="0" smtClean="0"/>
              <a:t>via </a:t>
            </a:r>
            <a:r>
              <a:rPr lang="en-US" sz="900" i="1" dirty="0"/>
              <a:t>HTML elements such as forms, headings, and </a:t>
            </a:r>
            <a:r>
              <a:rPr lang="en-US" sz="900" i="1" dirty="0" smtClean="0"/>
              <a:t>links.</a:t>
            </a:r>
            <a:endParaRPr lang="en-US" sz="900" b="1" dirty="0" smtClean="0"/>
          </a:p>
          <a:p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CTRL+OPT+U 	</a:t>
            </a:r>
            <a:r>
              <a:rPr lang="en-US" dirty="0" smtClean="0"/>
              <a:t>Open rotor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ESC		</a:t>
            </a:r>
            <a:r>
              <a:rPr lang="en-US" dirty="0" smtClean="0"/>
              <a:t>Close rotor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Left/Right Arrow</a:t>
            </a:r>
            <a:r>
              <a:rPr lang="en-US" dirty="0" smtClean="0"/>
              <a:t>	Change window</a:t>
            </a:r>
          </a:p>
          <a:p>
            <a:pPr>
              <a:lnSpc>
                <a:spcPct val="150000"/>
              </a:lnSpc>
            </a:pP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3948" y="479499"/>
            <a:ext cx="275151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Shortcuts</a:t>
            </a:r>
          </a:p>
          <a:p>
            <a:r>
              <a:rPr lang="en-US" sz="900" i="1" dirty="0"/>
              <a:t>Shortcuts are used in the browser to navigate around a particular page</a:t>
            </a:r>
            <a:r>
              <a:rPr lang="en-US" sz="900" i="1" dirty="0" smtClean="0"/>
              <a:t>.</a:t>
            </a:r>
            <a:endParaRPr lang="en-US" sz="900" b="1" dirty="0" smtClean="0"/>
          </a:p>
          <a:p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CMD + F5	</a:t>
            </a:r>
            <a:r>
              <a:rPr lang="en-US" dirty="0" smtClean="0"/>
              <a:t>Start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CTRL + OPTION	</a:t>
            </a:r>
            <a:r>
              <a:rPr lang="en-US" dirty="0" smtClean="0"/>
              <a:t>VO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VO + A		</a:t>
            </a:r>
            <a:r>
              <a:rPr lang="en-US" dirty="0" smtClean="0"/>
              <a:t>Start Reading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CTRL		</a:t>
            </a:r>
            <a:r>
              <a:rPr lang="en-US" dirty="0" smtClean="0"/>
              <a:t>Stop Reading</a:t>
            </a:r>
          </a:p>
          <a:p>
            <a:pPr>
              <a:lnSpc>
                <a:spcPct val="150000"/>
              </a:lnSpc>
            </a:pPr>
            <a:r>
              <a:rPr lang="en-US" b="1" dirty="0"/>
              <a:t>V</a:t>
            </a:r>
            <a:r>
              <a:rPr lang="en-US" b="1" dirty="0" smtClean="0"/>
              <a:t>O + CMD + L	</a:t>
            </a:r>
            <a:r>
              <a:rPr lang="en-US" dirty="0" smtClean="0"/>
              <a:t>Next Link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VO + CMD + H	</a:t>
            </a:r>
            <a:r>
              <a:rPr lang="en-US" dirty="0" smtClean="0"/>
              <a:t>Next Heading</a:t>
            </a:r>
            <a:endParaRPr lang="en-US" dirty="0"/>
          </a:p>
          <a:p>
            <a:endParaRPr lang="en-US" sz="11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620796" y="620749"/>
            <a:ext cx="0" cy="2340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0145" y="3328096"/>
            <a:ext cx="2463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Screen Reader Hotkeys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290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901" y="86504"/>
            <a:ext cx="3474720" cy="3654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JAWS (Windows)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3284" y="483852"/>
            <a:ext cx="2463559" cy="1756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Commands</a:t>
            </a:r>
          </a:p>
          <a:p>
            <a:r>
              <a:rPr lang="en-US" sz="900" i="1" dirty="0" smtClean="0"/>
              <a:t>Commands are used to navigate via HTML elements such as forms, headings, and links.</a:t>
            </a:r>
          </a:p>
          <a:p>
            <a:endParaRPr lang="en-US" b="1" dirty="0" smtClean="0"/>
          </a:p>
          <a:p>
            <a:endParaRPr lang="en-US" sz="700" b="1" dirty="0"/>
          </a:p>
          <a:p>
            <a:r>
              <a:rPr lang="en-US" b="1" dirty="0" smtClean="0"/>
              <a:t>INS + F5		</a:t>
            </a:r>
            <a:r>
              <a:rPr lang="en-US" dirty="0"/>
              <a:t>F</a:t>
            </a:r>
            <a:r>
              <a:rPr lang="en-US" dirty="0" smtClean="0"/>
              <a:t>orm Elements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INS + </a:t>
            </a:r>
            <a:r>
              <a:rPr lang="en-US" b="1" dirty="0" smtClean="0"/>
              <a:t>F6</a:t>
            </a:r>
            <a:r>
              <a:rPr lang="en-US" b="1" dirty="0"/>
              <a:t>		</a:t>
            </a:r>
            <a:r>
              <a:rPr lang="en-US" dirty="0" smtClean="0"/>
              <a:t>Headings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INS </a:t>
            </a:r>
            <a:r>
              <a:rPr lang="en-US" b="1" dirty="0"/>
              <a:t>+ </a:t>
            </a:r>
            <a:r>
              <a:rPr lang="en-US" b="1" dirty="0" smtClean="0"/>
              <a:t>F7	</a:t>
            </a:r>
            <a:r>
              <a:rPr lang="en-US" b="1" dirty="0"/>
              <a:t>	</a:t>
            </a:r>
            <a:r>
              <a:rPr lang="en-US" dirty="0" smtClean="0"/>
              <a:t>List of Links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CTRL + Home</a:t>
            </a:r>
            <a:r>
              <a:rPr lang="en-US" b="1" dirty="0"/>
              <a:t>	</a:t>
            </a:r>
            <a:r>
              <a:rPr lang="en-US" dirty="0" smtClean="0"/>
              <a:t>Top of Page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04" y="488205"/>
            <a:ext cx="2805941" cy="2396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Shortcuts</a:t>
            </a:r>
          </a:p>
          <a:p>
            <a:r>
              <a:rPr lang="en-US" sz="900" i="1" dirty="0" smtClean="0"/>
              <a:t>Shortcuts are used in the browser to navigate around a particular page.</a:t>
            </a:r>
          </a:p>
          <a:p>
            <a:r>
              <a:rPr lang="en-US" sz="900" i="1" dirty="0" smtClean="0"/>
              <a:t> </a:t>
            </a:r>
          </a:p>
          <a:p>
            <a:pPr>
              <a:lnSpc>
                <a:spcPct val="50000"/>
              </a:lnSpc>
            </a:pPr>
            <a:endParaRPr lang="en-US" sz="700" b="1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INS + Down Arrow   </a:t>
            </a:r>
            <a:r>
              <a:rPr lang="en-US" dirty="0" smtClean="0"/>
              <a:t>Read All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Page Up/Down	    </a:t>
            </a:r>
            <a:r>
              <a:rPr lang="en-US" dirty="0" smtClean="0"/>
              <a:t>^/v Voice Rate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CTRL		    </a:t>
            </a:r>
            <a:r>
              <a:rPr lang="en-US" dirty="0" smtClean="0"/>
              <a:t>Start Reading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H		    </a:t>
            </a:r>
            <a:r>
              <a:rPr lang="en-US" dirty="0" smtClean="0"/>
              <a:t>Headings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Q		    </a:t>
            </a:r>
            <a:r>
              <a:rPr lang="en-US" dirty="0" smtClean="0"/>
              <a:t>Main Content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N		    </a:t>
            </a:r>
            <a:r>
              <a:rPr lang="en-US" dirty="0" smtClean="0"/>
              <a:t>Skip to non-link text</a:t>
            </a:r>
            <a:endParaRPr lang="en-US" dirty="0"/>
          </a:p>
          <a:p>
            <a:endParaRPr lang="en-US" sz="11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39749" y="625102"/>
            <a:ext cx="0" cy="23402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70145" y="3328096"/>
            <a:ext cx="2463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Screen Reader Hotkeys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895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100</Words>
  <Application>Microsoft Macintosh PowerPoint</Application>
  <PresentationFormat>Custom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Essential</vt:lpstr>
      <vt:lpstr>Voiceover (MAC)</vt:lpstr>
      <vt:lpstr>JAWS (Windows)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Voiceover</dc:title>
  <dc:creator>Leah Yoffe</dc:creator>
  <cp:lastModifiedBy>Amy Deschenes</cp:lastModifiedBy>
  <cp:revision>7</cp:revision>
  <dcterms:created xsi:type="dcterms:W3CDTF">2016-05-24T18:36:24Z</dcterms:created>
  <dcterms:modified xsi:type="dcterms:W3CDTF">2017-01-27T15:43:57Z</dcterms:modified>
</cp:coreProperties>
</file>